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301">
          <p15:clr>
            <a:srgbClr val="A4A3A4"/>
          </p15:clr>
        </p15:guide>
        <p15:guide id="2" pos="21326">
          <p15:clr>
            <a:srgbClr val="A4A3A4"/>
          </p15:clr>
        </p15:guide>
        <p15:guide id="3" pos="16095">
          <p15:clr>
            <a:srgbClr val="A4A3A4"/>
          </p15:clr>
        </p15:guide>
        <p15:guide id="4" pos="590">
          <p15:clr>
            <a:srgbClr val="A4A3A4"/>
          </p15:clr>
        </p15:guide>
        <p15:guide id="5" pos="10957">
          <p15:clr>
            <a:srgbClr val="A4A3A4"/>
          </p15:clr>
        </p15:guide>
        <p15:guide id="6" pos="299">
          <p15:clr>
            <a:srgbClr val="A4A3A4"/>
          </p15:clr>
        </p15:guide>
        <p15:guide id="7" orient="horz" pos="2304">
          <p15:clr>
            <a:srgbClr val="A4A3A4"/>
          </p15:clr>
        </p15:guide>
        <p15:guide id="8" orient="horz" pos="568">
          <p15:clr>
            <a:srgbClr val="A4A3A4"/>
          </p15:clr>
        </p15:guide>
        <p15:guide id="9" pos="21342">
          <p15:clr>
            <a:srgbClr val="A4A3A4"/>
          </p15:clr>
        </p15:guide>
        <p15:guide id="10" pos="16778">
          <p15:clr>
            <a:srgbClr val="A4A3A4"/>
          </p15:clr>
        </p15:guide>
        <p15:guide id="11" pos="11908">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p:restoredTop sz="97565" autoAdjust="0"/>
  </p:normalViewPr>
  <p:slideViewPr>
    <p:cSldViewPr snapToGrid="0" snapToObjects="1">
      <p:cViewPr varScale="1">
        <p:scale>
          <a:sx n="38" d="100"/>
          <a:sy n="38" d="100"/>
        </p:scale>
        <p:origin x="1608" y="192"/>
      </p:cViewPr>
      <p:guideLst>
        <p:guide orient="horz" pos="8301"/>
        <p:guide pos="21326"/>
        <p:guide pos="16095"/>
        <p:guide pos="590"/>
        <p:guide pos="10957"/>
        <p:guide pos="299"/>
        <p:guide orient="horz" pos="2304"/>
        <p:guide orient="horz" pos="568"/>
        <p:guide pos="21342"/>
        <p:guide pos="16778"/>
        <p:guide pos="11908"/>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scgordon/ConceptMining/RAD/MetaArcheology/LTER_2008_RAD.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2.xml"/><Relationship Id="rId2" Type="http://schemas.microsoft.com/office/2011/relationships/chartColorStyle" Target="colors2.xm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OverviewEvolution.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oleObject" Target="file://localhost/Users/scgordon/ConceptMining/Presentations/LTERttImages/lineChartEachProfil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recordUnq!$O$15</c:f>
          <c:strCache>
            <c:ptCount val="1"/>
            <c:pt idx="0">
              <c:v>EML Dialect Compared to the LTER_Completeness Recommendation</c:v>
            </c:pt>
          </c:strCache>
        </c:strRef>
      </c:tx>
      <c:layout>
        <c:manualLayout>
          <c:xMode val="edge"/>
          <c:yMode val="edge"/>
          <c:x val="0.210660400315831"/>
          <c:y val="0.015368205482038"/>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23291709198053"/>
          <c:y val="0.0280033954621184"/>
          <c:w val="0.905589397908572"/>
          <c:h val="0.864672474363135"/>
        </c:manualLayout>
      </c:layout>
      <c:lineChart>
        <c:grouping val="standard"/>
        <c:varyColors val="0"/>
        <c:ser>
          <c:idx val="0"/>
          <c:order val="0"/>
          <c:tx>
            <c:strRef>
              <c:f>RecommendationsAnalysis!$B$1</c:f>
              <c:strCache>
                <c:ptCount val="1"/>
                <c:pt idx="0">
                  <c:v>LTER_Completeness</c:v>
                </c:pt>
              </c:strCache>
            </c:strRef>
          </c:tx>
          <c:spPr>
            <a:ln w="304800" cap="rnd" cmpd="sng">
              <a:solidFill>
                <a:schemeClr val="accent1"/>
              </a:solidFill>
              <a:prstDash val="dash"/>
              <a:round/>
            </a:ln>
            <a:effectLst/>
          </c:spPr>
          <c:marker>
            <c:symbol val="circle"/>
            <c:size val="5"/>
            <c:spPr>
              <a:solidFill>
                <a:schemeClr val="accent1"/>
              </a:solidFill>
              <a:ln w="15875">
                <a:solidFill>
                  <a:schemeClr val="accent1"/>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[0]!DRyrange1</c:f>
              <c:numCache>
                <c:formatCode>General</c:formatCode>
                <c:ptCount val="5"/>
                <c:pt idx="0">
                  <c:v>11.0</c:v>
                </c:pt>
                <c:pt idx="1">
                  <c:v>4.0</c:v>
                </c:pt>
                <c:pt idx="2">
                  <c:v>5.0</c:v>
                </c:pt>
                <c:pt idx="3">
                  <c:v>2.0</c:v>
                </c:pt>
                <c:pt idx="4">
                  <c:v>3.0</c:v>
                </c:pt>
              </c:numCache>
            </c:numRef>
          </c:val>
          <c:smooth val="0"/>
        </c:ser>
        <c:ser>
          <c:idx val="1"/>
          <c:order val="1"/>
          <c:tx>
            <c:strRef>
              <c:f>RecommendationsAnalysis!$C$1</c:f>
              <c:strCache>
                <c:ptCount val="1"/>
                <c:pt idx="0">
                  <c:v>EML</c:v>
                </c:pt>
              </c:strCache>
            </c:strRef>
          </c:tx>
          <c:spPr>
            <a:ln w="304800" cap="rnd">
              <a:solidFill>
                <a:schemeClr val="accent2">
                  <a:alpha val="66000"/>
                </a:schemeClr>
              </a:solidFill>
              <a:round/>
            </a:ln>
            <a:effectLst/>
          </c:spPr>
          <c:marker>
            <c:symbol val="circle"/>
            <c:size val="5"/>
            <c:spPr>
              <a:solidFill>
                <a:schemeClr val="accent2"/>
              </a:solidFill>
              <a:ln w="31750">
                <a:solidFill>
                  <a:schemeClr val="accent2">
                    <a:alpha val="0"/>
                  </a:schemeClr>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[0]!DRyrange2</c:f>
              <c:numCache>
                <c:formatCode>General</c:formatCode>
                <c:ptCount val="5"/>
                <c:pt idx="0">
                  <c:v>11.0</c:v>
                </c:pt>
                <c:pt idx="1">
                  <c:v>4.0</c:v>
                </c:pt>
                <c:pt idx="2">
                  <c:v>5.0</c:v>
                </c:pt>
                <c:pt idx="3">
                  <c:v>2.0</c:v>
                </c:pt>
                <c:pt idx="4">
                  <c:v>3.0</c:v>
                </c:pt>
              </c:numCache>
            </c:numRef>
          </c:val>
          <c:smooth val="0"/>
        </c:ser>
        <c:dLbls>
          <c:showLegendKey val="0"/>
          <c:showVal val="0"/>
          <c:showCatName val="0"/>
          <c:showSerName val="0"/>
          <c:showPercent val="0"/>
          <c:showBubbleSize val="0"/>
        </c:dLbls>
        <c:marker val="1"/>
        <c:smooth val="0"/>
        <c:axId val="1734322144"/>
        <c:axId val="1731863024"/>
      </c:lineChart>
      <c:catAx>
        <c:axId val="1734322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1863024"/>
        <c:crosses val="autoZero"/>
        <c:auto val="1"/>
        <c:lblAlgn val="ctr"/>
        <c:lblOffset val="100"/>
        <c:noMultiLvlLbl val="0"/>
      </c:catAx>
      <c:valAx>
        <c:axId val="17318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smtClean="0">
                    <a:solidFill>
                      <a:schemeClr val="tx1"/>
                    </a:solidFill>
                  </a:rPr>
                  <a:t># Concepts</a:t>
                </a:r>
                <a:endParaRPr lang="en-US" sz="2400" dirty="0">
                  <a:solidFill>
                    <a:schemeClr val="tx1"/>
                  </a:solidFill>
                </a:endParaRP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4322144"/>
        <c:crosses val="autoZero"/>
        <c:crossBetween val="between"/>
      </c:valAx>
      <c:spPr>
        <a:noFill/>
        <a:ln>
          <a:noFill/>
        </a:ln>
        <a:effectLst/>
      </c:spPr>
    </c:plotArea>
    <c:legend>
      <c:legendPos val="b"/>
      <c:layout>
        <c:manualLayout>
          <c:xMode val="edge"/>
          <c:yMode val="edge"/>
          <c:x val="0.659396114933884"/>
          <c:y val="0.364670510002915"/>
          <c:w val="0.306553900912586"/>
          <c:h val="0.13209698398323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u="none" strike="noStrike" baseline="0" dirty="0" smtClean="0">
                <a:effectLst/>
              </a:rPr>
              <a:t>LTER Identification</a:t>
            </a:r>
            <a:r>
              <a:rPr lang="en-US" sz="4000" b="0" i="0" u="none" strike="noStrike" baseline="0" dirty="0" smtClean="0"/>
              <a:t> </a:t>
            </a:r>
            <a:r>
              <a:rPr lang="en-US" sz="4000" dirty="0" smtClean="0"/>
              <a:t>Completeness</a:t>
            </a:r>
            <a:endParaRPr lang="en-US" sz="4000" dirty="0"/>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124572511926541"/>
          <c:w val="0.920353363275941"/>
          <c:h val="0.725002854741792"/>
        </c:manualLayout>
      </c:layout>
      <c:barChart>
        <c:barDir val="col"/>
        <c:grouping val="stacked"/>
        <c:varyColors val="0"/>
        <c:ser>
          <c:idx val="0"/>
          <c:order val="0"/>
          <c:tx>
            <c:strRef>
              <c:f>IDspiralCounts!$G$10</c:f>
              <c:strCache>
                <c:ptCount val="1"/>
                <c:pt idx="0">
                  <c:v>0</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accent1">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818171312"/>
        <c:axId val="1817224592"/>
      </c:barChart>
      <c:catAx>
        <c:axId val="181817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224592"/>
        <c:crosses val="autoZero"/>
        <c:auto val="1"/>
        <c:lblAlgn val="ctr"/>
        <c:lblOffset val="100"/>
        <c:noMultiLvlLbl val="0"/>
      </c:catAx>
      <c:valAx>
        <c:axId val="1817224592"/>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of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8171312"/>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462644789120162"/>
          <c:y val="0.926034681998234"/>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dirty="0" smtClean="0"/>
              <a:t>LTER Collection Heterogeneity</a:t>
            </a:r>
            <a:endParaRPr lang="en-US" sz="4000" dirty="0"/>
          </a:p>
        </c:rich>
      </c:tx>
      <c:layout>
        <c:manualLayout>
          <c:xMode val="edge"/>
          <c:yMode val="edge"/>
          <c:x val="0.336145822540734"/>
          <c:y val="0.155168327089946"/>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32797614579505"/>
          <c:w val="0.892765198316351"/>
          <c:h val="0.459371194994672"/>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817560400"/>
        <c:axId val="1817563024"/>
      </c:barChart>
      <c:catAx>
        <c:axId val="181756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3024"/>
        <c:crosses val="autoZero"/>
        <c:auto val="1"/>
        <c:lblAlgn val="ctr"/>
        <c:lblOffset val="100"/>
        <c:noMultiLvlLbl val="0"/>
      </c:catAx>
      <c:valAx>
        <c:axId val="18175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smtClean="0"/>
                  <a:t># Signatures</a:t>
                </a:r>
                <a:endParaRPr lang="en-US" sz="2400" dirty="0"/>
              </a:p>
            </c:rich>
          </c:tx>
          <c:layout>
            <c:manualLayout>
              <c:xMode val="edge"/>
              <c:yMode val="edge"/>
              <c:x val="0.00781037849654519"/>
              <c:y val="0.311468495246414"/>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0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4000" b="0" i="0" baseline="0" dirty="0">
                <a:effectLst/>
              </a:rPr>
              <a:t>LTER’s Collection Evolution of LTER Identification</a:t>
            </a:r>
            <a:endParaRPr lang="en-US" sz="4000" dirty="0">
              <a:effectLst/>
            </a:endParaRPr>
          </a:p>
        </c:rich>
      </c:tx>
      <c:layout>
        <c:manualLayout>
          <c:xMode val="edge"/>
          <c:yMode val="edge"/>
          <c:x val="0.197539550729366"/>
          <c:y val="0.031516910181823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88093658823381"/>
          <c:y val="0.0277297558205534"/>
          <c:w val="0.911530271632307"/>
          <c:h val="0.909357485004516"/>
        </c:manualLayout>
      </c:layout>
      <c:lineChart>
        <c:grouping val="standard"/>
        <c:varyColors val="0"/>
        <c:ser>
          <c:idx val="0"/>
          <c:order val="0"/>
          <c:tx>
            <c:strRef>
              <c:f>IDspiralCounts!$O$33</c:f>
              <c:strCache>
                <c:ptCount val="1"/>
                <c:pt idx="0">
                  <c:v>2005</c:v>
                </c:pt>
              </c:strCache>
            </c:strRef>
          </c:tx>
          <c:spPr>
            <a:ln w="304800" cap="rnd">
              <a:solidFill>
                <a:schemeClr val="accent1">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304800" cap="rnd">
              <a:solidFill>
                <a:schemeClr val="accent2">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304800" cap="rnd">
              <a:solidFill>
                <a:schemeClr val="accent3">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304800" cap="rnd">
              <a:solidFill>
                <a:schemeClr val="accent4">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251640299239638"/>
                  <c:y val="-0.029219930577558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304800" cap="rnd">
              <a:solidFill>
                <a:schemeClr val="accent5">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304800" cap="rnd">
              <a:solidFill>
                <a:schemeClr val="accent6">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304800" cap="rnd">
              <a:solidFill>
                <a:schemeClr val="accent1">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304800" cap="rnd">
              <a:solidFill>
                <a:schemeClr val="accent2">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304800" cap="rnd">
              <a:solidFill>
                <a:schemeClr val="accent3">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304800" cap="rnd">
              <a:solidFill>
                <a:schemeClr val="accent4">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304800" cap="rnd">
              <a:solidFill>
                <a:schemeClr val="accent5">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304800" cap="rnd">
              <a:solidFill>
                <a:schemeClr val="accent6">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898520080"/>
        <c:axId val="1898515360"/>
      </c:lineChart>
      <c:catAx>
        <c:axId val="1898520080"/>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Concepts Missing</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15360"/>
        <c:crosses val="autoZero"/>
        <c:auto val="1"/>
        <c:lblAlgn val="ctr"/>
        <c:lblOffset val="100"/>
        <c:noMultiLvlLbl val="0"/>
      </c:catAx>
      <c:valAx>
        <c:axId val="189851536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200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baseline="0">
                <a:effectLst/>
              </a:rPr>
              <a:t>Theoretical Model of Collection Evolution</a:t>
            </a:r>
            <a:endParaRPr lang="en-US" sz="4000">
              <a:effectLst/>
            </a:endParaRPr>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48125983840249"/>
          <c:y val="0.102649050738766"/>
          <c:w val="0.859472990323057"/>
          <c:h val="0.778749257185909"/>
        </c:manualLayout>
      </c:layout>
      <c:lineChart>
        <c:grouping val="standard"/>
        <c:varyColors val="0"/>
        <c:ser>
          <c:idx val="0"/>
          <c:order val="0"/>
          <c:tx>
            <c:strRef>
              <c:f>Sheet2!$A$2</c:f>
              <c:strCache>
                <c:ptCount val="1"/>
                <c:pt idx="0">
                  <c:v>Start</c:v>
                </c:pt>
              </c:strCache>
            </c:strRef>
          </c:tx>
          <c:spPr>
            <a:ln w="304800" cap="rnd">
              <a:solidFill>
                <a:schemeClr val="accent1"/>
              </a:solidFill>
              <a:round/>
            </a:ln>
            <a:effectLst/>
          </c:spPr>
          <c:marker>
            <c:symbol val="none"/>
          </c:marker>
          <c:dLbls>
            <c:dLbl>
              <c:idx val="0"/>
              <c:layout>
                <c:manualLayout>
                  <c:x val="0.00882207937231754"/>
                  <c:y val="0.00322907374604389"/>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15:layout>
                    <c:manualLayout>
                      <c:w val="0.0422457616602534"/>
                      <c:h val="0.0223387830266866"/>
                    </c:manualLayout>
                  </c15:layout>
                </c:ext>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3048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3048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273.4375</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3048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3048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8.544921875</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3048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0882207937231758"/>
                  <c:y val="-0.041772925228585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4.620552062988281</c:v>
                </c:pt>
                <c:pt idx="5">
                  <c:v>14.7857666015625</c:v>
                </c:pt>
                <c:pt idx="6">
                  <c:v>36.96441650390625</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3048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00386163316834205"/>
                  <c:y val="-0.0331270421348866"/>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43.83748769760132</c:v>
                </c:pt>
                <c:pt idx="9">
                  <c:v>77.93331146240234</c:v>
                </c:pt>
                <c:pt idx="10">
                  <c:v>846.2718725204467</c:v>
                </c:pt>
              </c:numCache>
            </c:numRef>
          </c:val>
          <c:smooth val="0"/>
        </c:ser>
        <c:dLbls>
          <c:showLegendKey val="0"/>
          <c:showVal val="0"/>
          <c:showCatName val="0"/>
          <c:showSerName val="0"/>
          <c:showPercent val="0"/>
          <c:showBubbleSize val="0"/>
        </c:dLbls>
        <c:smooth val="0"/>
        <c:axId val="1814241968"/>
        <c:axId val="1814244816"/>
      </c:lineChart>
      <c:catAx>
        <c:axId val="1814241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4816"/>
        <c:crosses val="autoZero"/>
        <c:auto val="1"/>
        <c:lblAlgn val="ctr"/>
        <c:lblOffset val="100"/>
        <c:noMultiLvlLbl val="0"/>
      </c:catAx>
      <c:valAx>
        <c:axId val="18142448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1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r>
              <a:rPr lang="en-US" sz="4000" b="0" i="0" baseline="0">
                <a:effectLst/>
              </a:rPr>
              <a:t>LTER </a:t>
            </a:r>
            <a:r>
              <a:rPr lang="en-US" sz="4000" b="0" i="0" baseline="0" smtClean="0">
                <a:effectLst/>
              </a:rPr>
              <a:t>Identification</a:t>
            </a:r>
            <a:r>
              <a:rPr lang="en-US" sz="4000" b="0" i="0" baseline="0" dirty="0">
                <a:effectLst/>
              </a:rPr>
              <a:t> </a:t>
            </a:r>
            <a:r>
              <a:rPr lang="en-US" sz="4000" smtClean="0"/>
              <a:t>Concept </a:t>
            </a:r>
            <a:r>
              <a:rPr lang="en-US" sz="4000" dirty="0"/>
              <a:t>Completeness</a:t>
            </a:r>
          </a:p>
        </c:rich>
      </c:tx>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endParaRPr lang="en-US"/>
        </a:p>
      </c:txPr>
    </c:title>
    <c:autoTitleDeleted val="0"/>
    <c:plotArea>
      <c:layout>
        <c:manualLayout>
          <c:layoutTarget val="inner"/>
          <c:xMode val="edge"/>
          <c:yMode val="edge"/>
          <c:x val="0.0731061312106256"/>
          <c:y val="0.122423811484836"/>
          <c:w val="0.926618962477485"/>
          <c:h val="0.701032400859657"/>
        </c:manualLayout>
      </c:layout>
      <c:lineChart>
        <c:grouping val="standard"/>
        <c:varyColors val="0"/>
        <c:ser>
          <c:idx val="3"/>
          <c:order val="0"/>
          <c:tx>
            <c:strRef>
              <c:f>data!$D$8</c:f>
              <c:strCache>
                <c:ptCount val="1"/>
                <c:pt idx="0">
                  <c:v>Metadata Contact</c:v>
                </c:pt>
              </c:strCache>
            </c:strRef>
          </c:tx>
          <c:spPr>
            <a:ln w="304800" cap="rnd">
              <a:solidFill>
                <a:schemeClr val="accent4">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data!$E$8:$P$8</c:f>
              <c:numCache>
                <c:formatCode>0.00%</c:formatCode>
                <c:ptCount val="12"/>
                <c:pt idx="0">
                  <c:v>0.5</c:v>
                </c:pt>
                <c:pt idx="1">
                  <c:v>0.704</c:v>
                </c:pt>
                <c:pt idx="2">
                  <c:v>0.768</c:v>
                </c:pt>
                <c:pt idx="3">
                  <c:v>0.592</c:v>
                </c:pt>
                <c:pt idx="4">
                  <c:v>0.444</c:v>
                </c:pt>
                <c:pt idx="5">
                  <c:v>0.46</c:v>
                </c:pt>
                <c:pt idx="6">
                  <c:v>0.32</c:v>
                </c:pt>
                <c:pt idx="7">
                  <c:v>0.812</c:v>
                </c:pt>
                <c:pt idx="8">
                  <c:v>0.88</c:v>
                </c:pt>
                <c:pt idx="9">
                  <c:v>0.908</c:v>
                </c:pt>
                <c:pt idx="10">
                  <c:v>0.948</c:v>
                </c:pt>
                <c:pt idx="11">
                  <c:v>0.568</c:v>
                </c:pt>
              </c:numCache>
            </c:numRef>
          </c:val>
          <c:smooth val="0"/>
        </c:ser>
        <c:ser>
          <c:idx val="4"/>
          <c:order val="1"/>
          <c:tx>
            <c:strRef>
              <c:f>data!$D$9</c:f>
              <c:strCache>
                <c:ptCount val="1"/>
                <c:pt idx="0">
                  <c:v>Contributor Name</c:v>
                </c:pt>
              </c:strCache>
            </c:strRef>
          </c:tx>
          <c:spPr>
            <a:ln w="3048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data!$E$9:$P$9</c:f>
              <c:numCache>
                <c:formatCode>0.00%</c:formatCode>
                <c:ptCount val="12"/>
                <c:pt idx="0">
                  <c:v>0.657258064516129</c:v>
                </c:pt>
                <c:pt idx="1">
                  <c:v>0.484</c:v>
                </c:pt>
                <c:pt idx="2">
                  <c:v>0.736</c:v>
                </c:pt>
                <c:pt idx="3">
                  <c:v>0.384</c:v>
                </c:pt>
                <c:pt idx="4">
                  <c:v>0.456</c:v>
                </c:pt>
                <c:pt idx="5">
                  <c:v>0.34</c:v>
                </c:pt>
                <c:pt idx="6">
                  <c:v>0.224</c:v>
                </c:pt>
                <c:pt idx="7">
                  <c:v>0.408</c:v>
                </c:pt>
                <c:pt idx="8">
                  <c:v>0.804</c:v>
                </c:pt>
                <c:pt idx="9">
                  <c:v>0.464</c:v>
                </c:pt>
                <c:pt idx="10">
                  <c:v>0.1</c:v>
                </c:pt>
                <c:pt idx="11">
                  <c:v>0.6</c:v>
                </c:pt>
              </c:numCache>
            </c:numRef>
          </c:val>
          <c:smooth val="0"/>
        </c:ser>
        <c:ser>
          <c:idx val="5"/>
          <c:order val="2"/>
          <c:tx>
            <c:strRef>
              <c:f>data!$D$10</c:f>
              <c:strCache>
                <c:ptCount val="1"/>
                <c:pt idx="0">
                  <c:v>Publisher</c:v>
                </c:pt>
              </c:strCache>
            </c:strRef>
          </c:tx>
          <c:spPr>
            <a:ln w="304800" cap="rnd">
              <a:solidFill>
                <a:schemeClr val="accent6">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data!$E$10:$P$10</c:f>
              <c:numCache>
                <c:formatCode>0.00%</c:formatCode>
                <c:ptCount val="12"/>
                <c:pt idx="0">
                  <c:v>0.834677419354839</c:v>
                </c:pt>
                <c:pt idx="1">
                  <c:v>0.82</c:v>
                </c:pt>
                <c:pt idx="2">
                  <c:v>0.852</c:v>
                </c:pt>
                <c:pt idx="3">
                  <c:v>0.604</c:v>
                </c:pt>
                <c:pt idx="4">
                  <c:v>0.924</c:v>
                </c:pt>
                <c:pt idx="5">
                  <c:v>0.588</c:v>
                </c:pt>
                <c:pt idx="6">
                  <c:v>0.344</c:v>
                </c:pt>
                <c:pt idx="7">
                  <c:v>0.52</c:v>
                </c:pt>
                <c:pt idx="8">
                  <c:v>0.908</c:v>
                </c:pt>
                <c:pt idx="9">
                  <c:v>0.98</c:v>
                </c:pt>
                <c:pt idx="10">
                  <c:v>0.964</c:v>
                </c:pt>
                <c:pt idx="11">
                  <c:v>0.688</c:v>
                </c:pt>
              </c:numCache>
            </c:numRef>
          </c:val>
          <c:smooth val="0"/>
        </c:ser>
        <c:ser>
          <c:idx val="6"/>
          <c:order val="3"/>
          <c:tx>
            <c:strRef>
              <c:f>data!$D$11</c:f>
              <c:strCache>
                <c:ptCount val="1"/>
                <c:pt idx="0">
                  <c:v>Publication Date</c:v>
                </c:pt>
              </c:strCache>
            </c:strRef>
          </c:tx>
          <c:spPr>
            <a:ln w="304800" cap="rnd">
              <a:solidFill>
                <a:schemeClr val="accent1">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data!$E$11:$P$11</c:f>
              <c:numCache>
                <c:formatCode>0.00%</c:formatCode>
                <c:ptCount val="12"/>
                <c:pt idx="0">
                  <c:v>0.512096774193548</c:v>
                </c:pt>
                <c:pt idx="1">
                  <c:v>0.776</c:v>
                </c:pt>
                <c:pt idx="2">
                  <c:v>0.832</c:v>
                </c:pt>
                <c:pt idx="3">
                  <c:v>0.88</c:v>
                </c:pt>
                <c:pt idx="4">
                  <c:v>0.932</c:v>
                </c:pt>
                <c:pt idx="5">
                  <c:v>0.968</c:v>
                </c:pt>
                <c:pt idx="6">
                  <c:v>0.884</c:v>
                </c:pt>
                <c:pt idx="7">
                  <c:v>0.932</c:v>
                </c:pt>
                <c:pt idx="8">
                  <c:v>0.988</c:v>
                </c:pt>
                <c:pt idx="9">
                  <c:v>0.984</c:v>
                </c:pt>
                <c:pt idx="10">
                  <c:v>0.992</c:v>
                </c:pt>
                <c:pt idx="11">
                  <c:v>0.996</c:v>
                </c:pt>
              </c:numCache>
            </c:numRef>
          </c:val>
          <c:smooth val="0"/>
        </c:ser>
        <c:ser>
          <c:idx val="8"/>
          <c:order val="4"/>
          <c:tx>
            <c:strRef>
              <c:f>data!$D$13</c:f>
              <c:strCache>
                <c:ptCount val="1"/>
                <c:pt idx="0">
                  <c:v>Abstract</c:v>
                </c:pt>
              </c:strCache>
            </c:strRef>
          </c:tx>
          <c:spPr>
            <a:ln w="304800" cap="rnd">
              <a:solidFill>
                <a:schemeClr val="accent3">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data!$E$13:$P$13</c:f>
              <c:numCache>
                <c:formatCode>0.00%</c:formatCode>
                <c:ptCount val="12"/>
                <c:pt idx="0">
                  <c:v>0.955645161290323</c:v>
                </c:pt>
                <c:pt idx="1">
                  <c:v>1.0</c:v>
                </c:pt>
                <c:pt idx="2">
                  <c:v>0.94</c:v>
                </c:pt>
                <c:pt idx="3">
                  <c:v>1.0</c:v>
                </c:pt>
                <c:pt idx="4">
                  <c:v>0.988</c:v>
                </c:pt>
                <c:pt idx="5">
                  <c:v>0.976</c:v>
                </c:pt>
                <c:pt idx="6">
                  <c:v>0.964</c:v>
                </c:pt>
                <c:pt idx="7">
                  <c:v>0.976</c:v>
                </c:pt>
                <c:pt idx="8">
                  <c:v>1.0</c:v>
                </c:pt>
                <c:pt idx="9">
                  <c:v>0.996</c:v>
                </c:pt>
                <c:pt idx="10">
                  <c:v>1.0</c:v>
                </c:pt>
                <c:pt idx="11">
                  <c:v>1.0</c:v>
                </c:pt>
              </c:numCache>
            </c:numRef>
          </c:val>
          <c:smooth val="0"/>
        </c:ser>
        <c:ser>
          <c:idx val="9"/>
          <c:order val="5"/>
          <c:tx>
            <c:strRef>
              <c:f>data!$D$14</c:f>
              <c:strCache>
                <c:ptCount val="1"/>
                <c:pt idx="0">
                  <c:v>Keyword</c:v>
                </c:pt>
              </c:strCache>
            </c:strRef>
          </c:tx>
          <c:spPr>
            <a:ln w="304800" cap="rnd">
              <a:solidFill>
                <a:schemeClr val="accent4">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data!$E$14:$P$14</c:f>
              <c:numCache>
                <c:formatCode>0.00%</c:formatCode>
                <c:ptCount val="12"/>
                <c:pt idx="0">
                  <c:v>0.935483870967742</c:v>
                </c:pt>
                <c:pt idx="1">
                  <c:v>1.0</c:v>
                </c:pt>
                <c:pt idx="2">
                  <c:v>0.996</c:v>
                </c:pt>
                <c:pt idx="3">
                  <c:v>0.94</c:v>
                </c:pt>
                <c:pt idx="4">
                  <c:v>1.0</c:v>
                </c:pt>
                <c:pt idx="5">
                  <c:v>0.972</c:v>
                </c:pt>
                <c:pt idx="6">
                  <c:v>0.908</c:v>
                </c:pt>
                <c:pt idx="7">
                  <c:v>0.972</c:v>
                </c:pt>
                <c:pt idx="8">
                  <c:v>1.0</c:v>
                </c:pt>
                <c:pt idx="9">
                  <c:v>0.984</c:v>
                </c:pt>
                <c:pt idx="10">
                  <c:v>1.0</c:v>
                </c:pt>
                <c:pt idx="11">
                  <c:v>1.0</c:v>
                </c:pt>
              </c:numCache>
            </c:numRef>
          </c:val>
          <c:smooth val="0"/>
        </c:ser>
        <c:ser>
          <c:idx val="10"/>
          <c:order val="6"/>
          <c:tx>
            <c:strRef>
              <c:f>data!$D$15</c:f>
              <c:strCache>
                <c:ptCount val="1"/>
                <c:pt idx="0">
                  <c:v>Resource Distribution</c:v>
                </c:pt>
              </c:strCache>
            </c:strRef>
          </c:tx>
          <c:spPr>
            <a:ln w="304800" cap="rnd">
              <a:solidFill>
                <a:schemeClr val="accent2">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data!$E$15:$P$15</c:f>
              <c:numCache>
                <c:formatCode>0.00%</c:formatCode>
                <c:ptCount val="12"/>
                <c:pt idx="0">
                  <c:v>0.935483870967742</c:v>
                </c:pt>
                <c:pt idx="1">
                  <c:v>0.968</c:v>
                </c:pt>
                <c:pt idx="2">
                  <c:v>0.96</c:v>
                </c:pt>
                <c:pt idx="3">
                  <c:v>0.964</c:v>
                </c:pt>
                <c:pt idx="4">
                  <c:v>0.952</c:v>
                </c:pt>
                <c:pt idx="5">
                  <c:v>0.824</c:v>
                </c:pt>
                <c:pt idx="6">
                  <c:v>0.9</c:v>
                </c:pt>
                <c:pt idx="7">
                  <c:v>0.532</c:v>
                </c:pt>
                <c:pt idx="8">
                  <c:v>0.96</c:v>
                </c:pt>
                <c:pt idx="9">
                  <c:v>0.9</c:v>
                </c:pt>
                <c:pt idx="10">
                  <c:v>0.152</c:v>
                </c:pt>
                <c:pt idx="11">
                  <c:v>0.948</c:v>
                </c:pt>
              </c:numCache>
            </c:numRef>
          </c:val>
          <c:smooth val="0"/>
        </c:ser>
        <c:dLbls>
          <c:showLegendKey val="0"/>
          <c:showVal val="0"/>
          <c:showCatName val="0"/>
          <c:showSerName val="0"/>
          <c:showPercent val="0"/>
          <c:showBubbleSize val="0"/>
        </c:dLbls>
        <c:smooth val="0"/>
        <c:axId val="1868384304"/>
        <c:axId val="1817141296"/>
      </c:lineChart>
      <c:catAx>
        <c:axId val="1868384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141296"/>
        <c:crosses val="autoZero"/>
        <c:auto val="1"/>
        <c:lblAlgn val="ctr"/>
        <c:lblOffset val="100"/>
        <c:noMultiLvlLbl val="0"/>
      </c:catAx>
      <c:valAx>
        <c:axId val="1817141296"/>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68384304"/>
        <c:crosses val="autoZero"/>
        <c:crossBetween val="between"/>
        <c:majorUnit val="0.1"/>
        <c:minorUnit val="0.01"/>
      </c:valAx>
      <c:spPr>
        <a:noFill/>
        <a:ln>
          <a:noFill/>
        </a:ln>
        <a:effectLst/>
      </c:spPr>
    </c:plotArea>
    <c:legend>
      <c:legendPos val="b"/>
      <c:layout>
        <c:manualLayout>
          <c:xMode val="edge"/>
          <c:yMode val="edge"/>
          <c:x val="0.0596105483290369"/>
          <c:y val="0.883336135587285"/>
          <c:w val="0.939185832298917"/>
          <c:h val="0.0961920840920287"/>
        </c:manualLayout>
      </c:layout>
      <c:overlay val="0"/>
      <c:spPr>
        <a:noFill/>
        <a:ln>
          <a:noFill/>
        </a:ln>
        <a:effectLst/>
      </c:spPr>
      <c:txPr>
        <a:bodyPr rot="0" spcFirstLastPara="1" vertOverflow="ellipsis" vert="horz" wrap="square" anchor="ctr" anchorCtr="1"/>
        <a:lstStyle/>
        <a:p>
          <a:pPr algn="just">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0.26484</cdr:x>
      <cdr:y>0.93199</cdr:y>
    </cdr:from>
    <cdr:to>
      <cdr:x>0.48109</cdr:x>
      <cdr:y>0.96764</cdr:y>
    </cdr:to>
    <cdr:sp macro="" textlink="">
      <cdr:nvSpPr>
        <cdr:cNvPr id="5" name="TextBox 4"/>
        <cdr:cNvSpPr txBox="1"/>
      </cdr:nvSpPr>
      <cdr:spPr>
        <a:xfrm xmlns:a="http://schemas.openxmlformats.org/drawingml/2006/main">
          <a:off x="4245168" y="13290362"/>
          <a:ext cx="3466185" cy="508469"/>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t>#</a:t>
          </a:r>
          <a:r>
            <a:rPr lang="en-US" sz="2400" b="0" baseline="0" dirty="0"/>
            <a:t> </a:t>
          </a:r>
          <a:r>
            <a:rPr lang="en-US" sz="2400" b="0" dirty="0"/>
            <a:t>Concepts missing</a:t>
          </a:r>
          <a:endParaRPr lang="en-US" sz="1100" b="0" dirty="0"/>
        </a:p>
      </cdr:txBody>
    </cdr:sp>
  </cdr:relSizeAnchor>
</c:userShapes>
</file>

<file path=ppt/drawings/drawing2.xml><?xml version="1.0" encoding="utf-8"?>
<c:userShapes xmlns:c="http://schemas.openxmlformats.org/drawingml/2006/chart">
  <cdr:relSizeAnchor xmlns:cdr="http://schemas.openxmlformats.org/drawingml/2006/chartDrawing">
    <cdr:from>
      <cdr:x>0.20325</cdr:x>
      <cdr:y>0.34618</cdr:y>
    </cdr:from>
    <cdr:to>
      <cdr:x>0.45449</cdr:x>
      <cdr:y>0.45165</cdr:y>
    </cdr:to>
    <cdr:sp macro="" textlink="">
      <cdr:nvSpPr>
        <cdr:cNvPr id="2" name="Right Arrow 1"/>
        <cdr:cNvSpPr/>
      </cdr:nvSpPr>
      <cdr:spPr>
        <a:xfrm xmlns:a="http://schemas.openxmlformats.org/drawingml/2006/main">
          <a:off x="3040694" y="3348490"/>
          <a:ext cx="3758799" cy="1020195"/>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a:solidFill>
                <a:schemeClr val="tx1"/>
              </a:solidFill>
            </a:rPr>
            <a:t>Collection </a:t>
          </a:r>
          <a:r>
            <a:rPr lang="en-US" sz="2400" baseline="0">
              <a:solidFill>
                <a:schemeClr val="tx1"/>
              </a:solidFill>
            </a:rPr>
            <a:t>Completeness</a:t>
          </a:r>
          <a:endParaRPr lang="en-US" sz="2400">
            <a:solidFill>
              <a:schemeClr val="tx1"/>
            </a:solidFill>
          </a:endParaRPr>
        </a:p>
      </cdr:txBody>
    </cdr:sp>
  </cdr:relSizeAnchor>
</c:userShape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11/28/16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11/28/16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11/28/16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11/28/16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11/28/16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png"/><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696691" y="528480"/>
            <a:ext cx="41813018" cy="1569660"/>
          </a:xfrm>
          <a:prstGeom prst="rect">
            <a:avLst/>
          </a:prstGeom>
          <a:noFill/>
        </p:spPr>
        <p:txBody>
          <a:bodyPr wrap="square" rtlCol="0">
            <a:spAutoFit/>
          </a:bodyPr>
          <a:lstStyle/>
          <a:p>
            <a:pPr algn="ctr"/>
            <a:r>
              <a:rPr lang="en-US" sz="9600" dirty="0" smtClean="0"/>
              <a:t>Do Community Recommendations Improve Metadata Completeness</a:t>
            </a:r>
            <a:r>
              <a:rPr lang="en-US" sz="9600" dirty="0" smtClean="0"/>
              <a:t>?  (</a:t>
            </a:r>
            <a:r>
              <a:rPr lang="mr-IN" sz="9600" dirty="0" smtClean="0"/>
              <a:t>IN23C-1785</a:t>
            </a:r>
            <a:r>
              <a:rPr lang="en-US" sz="9600" dirty="0" smtClean="0"/>
              <a:t>)</a:t>
            </a:r>
            <a:endParaRPr lang="en-US" sz="9600" dirty="0"/>
          </a:p>
        </p:txBody>
      </p:sp>
      <p:sp>
        <p:nvSpPr>
          <p:cNvPr id="30" name="TextBox 29"/>
          <p:cNvSpPr txBox="1"/>
          <p:nvPr/>
        </p:nvSpPr>
        <p:spPr>
          <a:xfrm>
            <a:off x="9734557" y="2456282"/>
            <a:ext cx="31737286" cy="1200329"/>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200" dirty="0" smtClean="0"/>
              <a:t>1. The </a:t>
            </a:r>
            <a:r>
              <a:rPr lang="en-US" sz="3200" dirty="0"/>
              <a:t>HDF </a:t>
            </a:r>
            <a:r>
              <a:rPr lang="en-US" sz="3200" dirty="0" smtClean="0"/>
              <a:t>Group, 2. </a:t>
            </a:r>
            <a:r>
              <a:rPr lang="en-US" sz="3200" dirty="0"/>
              <a:t>National Center for Ecological Analysis and </a:t>
            </a:r>
            <a:r>
              <a:rPr lang="en-US" sz="3200" dirty="0" smtClean="0"/>
              <a:t>Synthesis 3. United States Geological Society</a:t>
            </a:r>
            <a:endParaRPr lang="en-US" sz="3200" dirty="0"/>
          </a:p>
        </p:txBody>
      </p:sp>
      <p:pic>
        <p:nvPicPr>
          <p:cNvPr id="7" name="Picture 6" descr="logo_bluegreen_txt_mac.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1608" y="785850"/>
            <a:ext cx="4327164" cy="2310951"/>
          </a:xfrm>
          <a:prstGeom prst="rect">
            <a:avLst/>
          </a:prstGeom>
        </p:spPr>
      </p:pic>
      <p:pic>
        <p:nvPicPr>
          <p:cNvPr id="32" name="Picture 31"/>
          <p:cNvPicPr>
            <a:picLocks noChangeAspect="1"/>
          </p:cNvPicPr>
          <p:nvPr/>
        </p:nvPicPr>
        <p:blipFill>
          <a:blip r:embed="rId4"/>
          <a:stretch>
            <a:fillRect/>
          </a:stretch>
        </p:blipFill>
        <p:spPr>
          <a:xfrm>
            <a:off x="422264" y="456761"/>
            <a:ext cx="2502309" cy="2722431"/>
          </a:xfrm>
          <a:prstGeom prst="rect">
            <a:avLst/>
          </a:prstGeom>
        </p:spPr>
      </p:pic>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t="30396" b="33041"/>
          <a:stretch/>
        </p:blipFill>
        <p:spPr>
          <a:xfrm>
            <a:off x="422264" y="31491823"/>
            <a:ext cx="3556000" cy="928688"/>
          </a:xfrm>
          <a:prstGeom prst="rect">
            <a:avLst/>
          </a:prstGeom>
        </p:spPr>
      </p:pic>
      <p:sp>
        <p:nvSpPr>
          <p:cNvPr id="16" name="TextBox 15"/>
          <p:cNvSpPr txBox="1"/>
          <p:nvPr/>
        </p:nvSpPr>
        <p:spPr>
          <a:xfrm>
            <a:off x="17318736" y="4252639"/>
            <a:ext cx="16568928" cy="8217634"/>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4000" dirty="0" smtClean="0"/>
              <a:t>Utilized </a:t>
            </a:r>
            <a:r>
              <a:rPr lang="en-US" sz="4000" dirty="0" smtClean="0"/>
              <a:t>a </a:t>
            </a:r>
            <a:r>
              <a:rPr lang="en-US" sz="4000" dirty="0" smtClean="0"/>
              <a:t>python sampling </a:t>
            </a:r>
            <a:r>
              <a:rPr lang="en-US" sz="4000" dirty="0"/>
              <a:t>tool that leveraged </a:t>
            </a:r>
            <a:r>
              <a:rPr lang="en-US" sz="4000" dirty="0" err="1" smtClean="0"/>
              <a:t>DataONE’s</a:t>
            </a:r>
            <a:r>
              <a:rPr lang="en-US" sz="4000" dirty="0" smtClean="0"/>
              <a:t> </a:t>
            </a:r>
            <a:r>
              <a:rPr lang="en-US" sz="4000" dirty="0"/>
              <a:t>SOLR </a:t>
            </a:r>
            <a:r>
              <a:rPr lang="en-US" sz="4000" dirty="0" smtClean="0"/>
              <a:t>index </a:t>
            </a:r>
            <a:r>
              <a:rPr lang="en-US" sz="4000" dirty="0" smtClean="0"/>
              <a:t>to identify and </a:t>
            </a:r>
            <a:r>
              <a:rPr lang="en-US" sz="4000" dirty="0"/>
              <a:t>create </a:t>
            </a:r>
            <a:r>
              <a:rPr lang="en-US" sz="4000" dirty="0" smtClean="0"/>
              <a:t>XML collections of 250 LTER </a:t>
            </a:r>
            <a:r>
              <a:rPr lang="en-US" sz="4000" dirty="0"/>
              <a:t>metadata records </a:t>
            </a:r>
            <a:r>
              <a:rPr lang="en-US" sz="4000" dirty="0" smtClean="0"/>
              <a:t>from </a:t>
            </a:r>
            <a:r>
              <a:rPr lang="en-US" sz="4000" dirty="0" smtClean="0"/>
              <a:t>each year</a:t>
            </a:r>
            <a:r>
              <a:rPr lang="en-US" sz="4000" dirty="0" smtClean="0"/>
              <a:t> </a:t>
            </a:r>
            <a:r>
              <a:rPr lang="en-US" sz="4000" dirty="0"/>
              <a:t>2005-2016</a:t>
            </a:r>
            <a:r>
              <a:rPr lang="en-US" sz="4000" dirty="0" smtClean="0"/>
              <a:t>.</a:t>
            </a:r>
            <a:endParaRPr lang="en-US" sz="4000" dirty="0" smtClean="0"/>
          </a:p>
          <a:p>
            <a:pPr marL="571500" indent="-571500">
              <a:buFont typeface="Arial" charset="0"/>
              <a:buChar char="•"/>
            </a:pPr>
            <a:r>
              <a:rPr lang="en-US" sz="4000" dirty="0" smtClean="0"/>
              <a:t>Used </a:t>
            </a:r>
            <a:r>
              <a:rPr lang="en-US" sz="4000" dirty="0" smtClean="0"/>
              <a:t>XSL rubrics to determine conceptual content </a:t>
            </a:r>
            <a:r>
              <a:rPr lang="en-US" sz="4000" dirty="0" smtClean="0"/>
              <a:t>in</a:t>
            </a:r>
            <a:r>
              <a:rPr lang="en-US" sz="4000" dirty="0" smtClean="0"/>
              <a:t> </a:t>
            </a:r>
            <a:r>
              <a:rPr lang="en-US" sz="4000" dirty="0" smtClean="0"/>
              <a:t>each </a:t>
            </a:r>
            <a:r>
              <a:rPr lang="en-US" sz="4000" dirty="0" smtClean="0"/>
              <a:t>record.</a:t>
            </a:r>
          </a:p>
          <a:p>
            <a:pPr marL="571500" indent="-571500">
              <a:buFont typeface="Arial" charset="0"/>
              <a:buChar char="•"/>
            </a:pPr>
            <a:r>
              <a:rPr lang="en-US" sz="4000" dirty="0" smtClean="0"/>
              <a:t>Analyzed </a:t>
            </a:r>
            <a:r>
              <a:rPr lang="en-US" sz="4000" dirty="0" smtClean="0"/>
              <a:t>results for completeness of 25 </a:t>
            </a:r>
            <a:r>
              <a:rPr lang="en-US" sz="4000" dirty="0" smtClean="0"/>
              <a:t>concepts in </a:t>
            </a:r>
            <a:r>
              <a:rPr lang="en-US" sz="4000" dirty="0" smtClean="0"/>
              <a:t>the Recommendations Analysis Dashboard</a:t>
            </a:r>
            <a:r>
              <a:rPr lang="en-US" sz="4000" baseline="-25000" dirty="0" smtClean="0"/>
              <a:t>1 </a:t>
            </a:r>
            <a:r>
              <a:rPr lang="en-US" sz="4000" dirty="0" smtClean="0"/>
              <a:t>for each years collection.  </a:t>
            </a:r>
            <a:endParaRPr lang="en-US" sz="4000" dirty="0" smtClean="0"/>
          </a:p>
          <a:p>
            <a:pPr marL="571500" indent="-571500">
              <a:buFont typeface="Arial" charset="0"/>
              <a:buChar char="•"/>
            </a:pPr>
            <a:r>
              <a:rPr lang="en-US" sz="4000" dirty="0" smtClean="0"/>
              <a:t>Compared </a:t>
            </a:r>
            <a:r>
              <a:rPr lang="en-US" sz="4000" dirty="0" smtClean="0"/>
              <a:t>analyses across time periods </a:t>
            </a:r>
            <a:r>
              <a:rPr lang="en-US" sz="4000" dirty="0" smtClean="0"/>
              <a:t>using collection </a:t>
            </a:r>
            <a:r>
              <a:rPr lang="en-US" sz="4000" dirty="0" smtClean="0"/>
              <a:t>evolution</a:t>
            </a:r>
            <a:r>
              <a:rPr lang="en-US" sz="4000" baseline="-25000" dirty="0" smtClean="0"/>
              <a:t>2</a:t>
            </a:r>
            <a:r>
              <a:rPr lang="en-US" sz="4000" dirty="0" smtClean="0"/>
              <a:t> analysis variations</a:t>
            </a:r>
            <a:r>
              <a:rPr lang="en-US" sz="4000" dirty="0" smtClean="0"/>
              <a:t>.</a:t>
            </a:r>
          </a:p>
          <a:p>
            <a:pPr marL="571500" indent="-571500">
              <a:buFont typeface="Arial" charset="0"/>
              <a:buChar char="•"/>
            </a:pPr>
            <a:r>
              <a:rPr lang="en-US" sz="4000" dirty="0" smtClean="0"/>
              <a:t>Compared heterogeneity of each collection to completeness using signature score groups.</a:t>
            </a:r>
            <a:endParaRPr lang="en-US" sz="4000" dirty="0" smtClean="0"/>
          </a:p>
          <a:p>
            <a:endParaRPr lang="en-US" sz="4000" dirty="0" smtClean="0"/>
          </a:p>
          <a:p>
            <a:endParaRPr lang="en-US" sz="4000" dirty="0"/>
          </a:p>
        </p:txBody>
      </p:sp>
      <p:sp>
        <p:nvSpPr>
          <p:cNvPr id="18" name="TextBox 17"/>
          <p:cNvSpPr txBox="1"/>
          <p:nvPr/>
        </p:nvSpPr>
        <p:spPr>
          <a:xfrm>
            <a:off x="35221018" y="24247816"/>
            <a:ext cx="15447755" cy="5632311"/>
          </a:xfrm>
          <a:prstGeom prst="rect">
            <a:avLst/>
          </a:prstGeom>
          <a:noFill/>
        </p:spPr>
        <p:txBody>
          <a:bodyPr wrap="square" rtlCol="0">
            <a:spAutoFit/>
          </a:bodyPr>
          <a:lstStyle/>
          <a:p>
            <a:r>
              <a:rPr lang="en-US" sz="4800" dirty="0" smtClean="0"/>
              <a:t>Observations</a:t>
            </a:r>
          </a:p>
          <a:p>
            <a:pPr marL="571500" indent="-571500">
              <a:buFont typeface="Arial" charset="0"/>
              <a:buChar char="•"/>
            </a:pPr>
            <a:r>
              <a:rPr lang="en-US" sz="4000" dirty="0" smtClean="0"/>
              <a:t>No clear </a:t>
            </a:r>
            <a:r>
              <a:rPr lang="en-US" sz="4000" dirty="0" smtClean="0"/>
              <a:t>temporal</a:t>
            </a:r>
            <a:r>
              <a:rPr lang="en-US" sz="4000" dirty="0" smtClean="0"/>
              <a:t> </a:t>
            </a:r>
            <a:r>
              <a:rPr lang="en-US" sz="4000" dirty="0" smtClean="0"/>
              <a:t>progression towards completeness of </a:t>
            </a:r>
            <a:r>
              <a:rPr lang="en-US" sz="4000" dirty="0" smtClean="0"/>
              <a:t>a recommendation’s use </a:t>
            </a:r>
            <a:r>
              <a:rPr lang="en-US" sz="4000" dirty="0" smtClean="0"/>
              <a:t>case </a:t>
            </a:r>
            <a:r>
              <a:rPr lang="en-US" sz="4000" dirty="0" smtClean="0"/>
              <a:t>over entire time period. </a:t>
            </a:r>
            <a:endParaRPr lang="en-US" sz="4000" dirty="0" smtClean="0"/>
          </a:p>
          <a:p>
            <a:pPr marL="571500" indent="-571500">
              <a:buFont typeface="Arial" charset="0"/>
              <a:buChar char="•"/>
            </a:pPr>
            <a:r>
              <a:rPr lang="en-US" sz="4000" dirty="0" smtClean="0"/>
              <a:t>Clear adherence to dialect schema required </a:t>
            </a:r>
            <a:r>
              <a:rPr lang="en-US" sz="4000" dirty="0" smtClean="0"/>
              <a:t>concepts: Resource Title, Resource Identifier, Author / Originator, Resource Contact.</a:t>
            </a:r>
          </a:p>
          <a:p>
            <a:pPr marL="571500" indent="-571500">
              <a:buFont typeface="Arial" charset="0"/>
              <a:buChar char="•"/>
            </a:pPr>
            <a:r>
              <a:rPr lang="en-US" sz="4000" dirty="0" smtClean="0"/>
              <a:t>Varying degrees of adoption of the other concepts in the use case.</a:t>
            </a:r>
            <a:endParaRPr lang="en-US" sz="4000" dirty="0"/>
          </a:p>
          <a:p>
            <a:pPr marL="571500" indent="-571500">
              <a:buFont typeface="Arial" charset="0"/>
              <a:buChar char="•"/>
            </a:pPr>
            <a:r>
              <a:rPr lang="en-US" sz="4000" dirty="0" smtClean="0"/>
              <a:t>Collection heterogeneity has no clear effect on completeness.</a:t>
            </a:r>
            <a:endParaRPr lang="en-US" sz="4000" dirty="0" smtClean="0"/>
          </a:p>
          <a:p>
            <a:endParaRPr lang="en-US" sz="3600" dirty="0"/>
          </a:p>
          <a:p>
            <a:r>
              <a:rPr lang="en-US" sz="3600" dirty="0" smtClean="0"/>
              <a:t> </a:t>
            </a:r>
            <a:endParaRPr lang="en-US" sz="3600" dirty="0"/>
          </a:p>
        </p:txBody>
      </p:sp>
      <p:sp>
        <p:nvSpPr>
          <p:cNvPr id="19" name="TextBox 18"/>
          <p:cNvSpPr txBox="1"/>
          <p:nvPr/>
        </p:nvSpPr>
        <p:spPr>
          <a:xfrm>
            <a:off x="4968725" y="32070467"/>
            <a:ext cx="20199927" cy="1640129"/>
          </a:xfrm>
          <a:prstGeom prst="rect">
            <a:avLst/>
          </a:prstGeom>
          <a:noFill/>
        </p:spPr>
        <p:txBody>
          <a:bodyPr wrap="square" rtlCol="0">
            <a:spAutoFit/>
          </a:bodyPr>
          <a:lstStyle/>
          <a:p>
            <a:r>
              <a:rPr lang="en-US" sz="2800" dirty="0" smtClean="0"/>
              <a:t>1. See </a:t>
            </a:r>
            <a:r>
              <a:rPr lang="en-US" sz="2800" dirty="0"/>
              <a:t>bottom third 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31" name="TextBox 30"/>
          <p:cNvSpPr txBox="1"/>
          <p:nvPr/>
        </p:nvSpPr>
        <p:spPr>
          <a:xfrm>
            <a:off x="20426311" y="32093364"/>
            <a:ext cx="20199927" cy="1640129"/>
          </a:xfrm>
          <a:prstGeom prst="rect">
            <a:avLst/>
          </a:prstGeom>
          <a:noFill/>
        </p:spPr>
        <p:txBody>
          <a:bodyPr wrap="square" rtlCol="0">
            <a:spAutoFit/>
          </a:bodyPr>
          <a:lstStyle/>
          <a:p>
            <a:r>
              <a:rPr lang="en-US" sz="2800" dirty="0" smtClean="0"/>
              <a:t>2. See top right </a:t>
            </a:r>
            <a:r>
              <a:rPr lang="en-US" sz="2800" dirty="0"/>
              <a:t>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24" name="TextBox 23"/>
          <p:cNvSpPr txBox="1"/>
          <p:nvPr/>
        </p:nvSpPr>
        <p:spPr>
          <a:xfrm>
            <a:off x="1533402" y="4252639"/>
            <a:ext cx="14974290" cy="6370975"/>
          </a:xfrm>
          <a:prstGeom prst="rect">
            <a:avLst/>
          </a:prstGeom>
          <a:noFill/>
        </p:spPr>
        <p:txBody>
          <a:bodyPr wrap="square" rtlCol="0">
            <a:spAutoFit/>
          </a:bodyPr>
          <a:lstStyle/>
          <a:p>
            <a:r>
              <a:rPr lang="en-US" sz="4800" dirty="0" smtClean="0"/>
              <a:t>Background</a:t>
            </a:r>
          </a:p>
          <a:p>
            <a:r>
              <a:rPr lang="en-US" sz="4000" dirty="0" smtClean="0"/>
              <a:t>The Long </a:t>
            </a:r>
            <a:r>
              <a:rPr lang="en-US" sz="4000" dirty="0"/>
              <a:t>Range Ecological Network </a:t>
            </a:r>
            <a:r>
              <a:rPr lang="en-US" sz="4000" dirty="0" smtClean="0"/>
              <a:t>uses the Ecological Markup Language metadata dialect for documentation and created </a:t>
            </a:r>
            <a:r>
              <a:rPr lang="en-US" sz="4000" dirty="0"/>
              <a:t>their recommendation for </a:t>
            </a:r>
            <a:r>
              <a:rPr lang="en-US" sz="4000" dirty="0" smtClean="0"/>
              <a:t>use with EML. </a:t>
            </a:r>
            <a:endParaRPr lang="en-US" sz="4000" dirty="0"/>
          </a:p>
          <a:p>
            <a:r>
              <a:rPr lang="en-US" sz="4000" dirty="0" smtClean="0"/>
              <a:t>There are </a:t>
            </a:r>
            <a:r>
              <a:rPr lang="en-US" sz="4000" dirty="0"/>
              <a:t>five documentation use cases in the LTER recommendation: Identification, Discovery, Evaluation, Access, and </a:t>
            </a:r>
            <a:r>
              <a:rPr lang="en-US" sz="4000" dirty="0" smtClean="0"/>
              <a:t>Integration. As </a:t>
            </a:r>
            <a:r>
              <a:rPr lang="en-US" sz="4000" dirty="0"/>
              <a:t>shown below, the </a:t>
            </a:r>
            <a:r>
              <a:rPr lang="en-US" sz="4000" dirty="0" smtClean="0"/>
              <a:t>dialect and recommendation have no missing concept gap. </a:t>
            </a:r>
          </a:p>
          <a:p>
            <a:endParaRPr lang="en-US" sz="4000" dirty="0"/>
          </a:p>
          <a:p>
            <a:endParaRPr lang="en-US" sz="4000" dirty="0"/>
          </a:p>
          <a:p>
            <a:endParaRPr lang="en-US" sz="4000" dirty="0" smtClean="0"/>
          </a:p>
        </p:txBody>
      </p:sp>
      <p:graphicFrame>
        <p:nvGraphicFramePr>
          <p:cNvPr id="40" name="Chart 39"/>
          <p:cNvGraphicFramePr>
            <a:graphicFrameLocks/>
          </p:cNvGraphicFramePr>
          <p:nvPr>
            <p:extLst>
              <p:ext uri="{D42A27DB-BD31-4B8C-83A1-F6EECF244321}">
                <p14:modId xmlns:p14="http://schemas.microsoft.com/office/powerpoint/2010/main" val="9737126"/>
              </p:ext>
            </p:extLst>
          </p:nvPr>
        </p:nvGraphicFramePr>
        <p:xfrm>
          <a:off x="961938" y="9399858"/>
          <a:ext cx="15545754" cy="6733318"/>
        </p:xfrm>
        <a:graphic>
          <a:graphicData uri="http://schemas.openxmlformats.org/drawingml/2006/chart">
            <c:chart xmlns:c="http://schemas.openxmlformats.org/drawingml/2006/chart" xmlns:r="http://schemas.openxmlformats.org/officeDocument/2006/relationships" r:id="rId6"/>
          </a:graphicData>
        </a:graphic>
      </p:graphicFrame>
      <p:sp>
        <p:nvSpPr>
          <p:cNvPr id="36" name="TextBox 35"/>
          <p:cNvSpPr txBox="1"/>
          <p:nvPr/>
        </p:nvSpPr>
        <p:spPr>
          <a:xfrm>
            <a:off x="46031459" y="31898235"/>
            <a:ext cx="4637314" cy="584775"/>
          </a:xfrm>
          <a:prstGeom prst="rect">
            <a:avLst/>
          </a:prstGeom>
          <a:noFill/>
        </p:spPr>
        <p:txBody>
          <a:bodyPr wrap="square" rtlCol="0">
            <a:spAutoFit/>
          </a:bodyPr>
          <a:lstStyle/>
          <a:p>
            <a:r>
              <a:rPr lang="en-US" sz="3200" dirty="0" smtClean="0"/>
              <a:t>NSF-DIBBS Award 1443062</a:t>
            </a:r>
            <a:endParaRPr lang="en-US" sz="3200" dirty="0"/>
          </a:p>
        </p:txBody>
      </p:sp>
      <p:graphicFrame>
        <p:nvGraphicFramePr>
          <p:cNvPr id="42" name="Chart 41"/>
          <p:cNvGraphicFramePr>
            <a:graphicFrameLocks noGrp="1"/>
          </p:cNvGraphicFramePr>
          <p:nvPr>
            <p:extLst>
              <p:ext uri="{D42A27DB-BD31-4B8C-83A1-F6EECF244321}">
                <p14:modId xmlns:p14="http://schemas.microsoft.com/office/powerpoint/2010/main" val="620279515"/>
              </p:ext>
            </p:extLst>
          </p:nvPr>
        </p:nvGraphicFramePr>
        <p:xfrm>
          <a:off x="34611609" y="16133177"/>
          <a:ext cx="15339568" cy="8180234"/>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3" name="Chart 42"/>
          <p:cNvGraphicFramePr>
            <a:graphicFrameLocks noGrp="1"/>
          </p:cNvGraphicFramePr>
          <p:nvPr>
            <p:extLst>
              <p:ext uri="{D42A27DB-BD31-4B8C-83A1-F6EECF244321}">
                <p14:modId xmlns:p14="http://schemas.microsoft.com/office/powerpoint/2010/main" val="1077548038"/>
              </p:ext>
            </p:extLst>
          </p:nvPr>
        </p:nvGraphicFramePr>
        <p:xfrm>
          <a:off x="34611609" y="13197083"/>
          <a:ext cx="15085569" cy="2864631"/>
        </p:xfrm>
        <a:graphic>
          <a:graphicData uri="http://schemas.openxmlformats.org/drawingml/2006/chart">
            <c:chart xmlns:c="http://schemas.openxmlformats.org/drawingml/2006/chart" xmlns:r="http://schemas.openxmlformats.org/officeDocument/2006/relationships" r:id="rId8"/>
          </a:graphicData>
        </a:graphic>
      </p:graphicFrame>
      <p:sp>
        <p:nvSpPr>
          <p:cNvPr id="46" name="TextBox 45"/>
          <p:cNvSpPr txBox="1"/>
          <p:nvPr/>
        </p:nvSpPr>
        <p:spPr>
          <a:xfrm>
            <a:off x="17231639" y="12351493"/>
            <a:ext cx="16568928" cy="3046988"/>
          </a:xfrm>
          <a:prstGeom prst="rect">
            <a:avLst/>
          </a:prstGeom>
          <a:noFill/>
        </p:spPr>
        <p:txBody>
          <a:bodyPr wrap="square" rtlCol="0">
            <a:spAutoFit/>
          </a:bodyPr>
          <a:lstStyle/>
          <a:p>
            <a:r>
              <a:rPr lang="en-US" sz="4800" dirty="0" smtClean="0"/>
              <a:t>Results</a:t>
            </a:r>
          </a:p>
          <a:p>
            <a:endParaRPr lang="en-US" sz="2400" dirty="0" smtClean="0"/>
          </a:p>
          <a:p>
            <a:endParaRPr lang="en-US" sz="4000" dirty="0" smtClean="0"/>
          </a:p>
          <a:p>
            <a:endParaRPr lang="en-US" sz="4000" dirty="0"/>
          </a:p>
          <a:p>
            <a:endParaRPr lang="en-US" sz="4000" dirty="0" smtClean="0"/>
          </a:p>
        </p:txBody>
      </p:sp>
      <p:graphicFrame>
        <p:nvGraphicFramePr>
          <p:cNvPr id="53" name="Chart 52"/>
          <p:cNvGraphicFramePr>
            <a:graphicFrameLocks noGrp="1"/>
          </p:cNvGraphicFramePr>
          <p:nvPr>
            <p:extLst>
              <p:ext uri="{D42A27DB-BD31-4B8C-83A1-F6EECF244321}">
                <p14:modId xmlns:p14="http://schemas.microsoft.com/office/powerpoint/2010/main" val="2051146176"/>
              </p:ext>
            </p:extLst>
          </p:nvPr>
        </p:nvGraphicFramePr>
        <p:xfrm>
          <a:off x="16797208" y="12969296"/>
          <a:ext cx="17090456" cy="18536081"/>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1540862328"/>
              </p:ext>
            </p:extLst>
          </p:nvPr>
        </p:nvGraphicFramePr>
        <p:xfrm>
          <a:off x="961937" y="21655975"/>
          <a:ext cx="15835269" cy="9832541"/>
        </p:xfrm>
        <a:graphic>
          <a:graphicData uri="http://schemas.openxmlformats.org/drawingml/2006/chart">
            <c:chart xmlns:c="http://schemas.openxmlformats.org/drawingml/2006/chart" xmlns:r="http://schemas.openxmlformats.org/officeDocument/2006/relationships" r:id="rId10"/>
          </a:graphicData>
        </a:graphic>
      </p:graphicFrame>
      <p:sp>
        <p:nvSpPr>
          <p:cNvPr id="55" name="TextBox 54"/>
          <p:cNvSpPr txBox="1"/>
          <p:nvPr/>
        </p:nvSpPr>
        <p:spPr>
          <a:xfrm>
            <a:off x="35221017" y="28771210"/>
            <a:ext cx="15447755" cy="4401205"/>
          </a:xfrm>
          <a:prstGeom prst="rect">
            <a:avLst/>
          </a:prstGeom>
          <a:noFill/>
        </p:spPr>
        <p:txBody>
          <a:bodyPr wrap="square" rtlCol="0">
            <a:spAutoFit/>
          </a:bodyPr>
          <a:lstStyle/>
          <a:p>
            <a:r>
              <a:rPr lang="en-US" sz="4800" dirty="0" smtClean="0"/>
              <a:t>Limitations</a:t>
            </a:r>
            <a:endParaRPr lang="en-US" sz="4800" dirty="0" smtClean="0"/>
          </a:p>
          <a:p>
            <a:pPr marL="571500" indent="-571500">
              <a:buFont typeface="Arial" charset="0"/>
              <a:buChar char="•"/>
            </a:pPr>
            <a:r>
              <a:rPr lang="en-US" sz="4000" dirty="0" smtClean="0"/>
              <a:t>Not a set of records through time.</a:t>
            </a:r>
          </a:p>
          <a:p>
            <a:pPr marL="571500" indent="-571500">
              <a:buFont typeface="Arial" charset="0"/>
              <a:buChar char="•"/>
            </a:pPr>
            <a:r>
              <a:rPr lang="en-US" sz="4000" dirty="0" smtClean="0"/>
              <a:t>Sampling proportion vs sampling size.</a:t>
            </a:r>
          </a:p>
          <a:p>
            <a:pPr marL="571500" indent="-571500">
              <a:buFont typeface="Arial" charset="0"/>
              <a:buChar char="•"/>
            </a:pPr>
            <a:r>
              <a:rPr lang="en-US" sz="4000" dirty="0" smtClean="0"/>
              <a:t>No ethnographic perspective.</a:t>
            </a:r>
          </a:p>
          <a:p>
            <a:pPr marL="571500" indent="-571500">
              <a:buFont typeface="Arial" charset="0"/>
              <a:buChar char="•"/>
            </a:pPr>
            <a:endParaRPr lang="en-US" sz="4000" dirty="0" smtClean="0"/>
          </a:p>
          <a:p>
            <a:endParaRPr lang="en-US" sz="3600" dirty="0"/>
          </a:p>
          <a:p>
            <a:r>
              <a:rPr lang="en-US" sz="3600" dirty="0" smtClean="0"/>
              <a:t> </a:t>
            </a:r>
            <a:endParaRPr lang="en-US" sz="3600" dirty="0"/>
          </a:p>
        </p:txBody>
      </p:sp>
      <p:sp>
        <p:nvSpPr>
          <p:cNvPr id="56" name="TextBox 55"/>
          <p:cNvSpPr txBox="1"/>
          <p:nvPr/>
        </p:nvSpPr>
        <p:spPr>
          <a:xfrm>
            <a:off x="1533402" y="16432540"/>
            <a:ext cx="14974290" cy="6370975"/>
          </a:xfrm>
          <a:prstGeom prst="rect">
            <a:avLst/>
          </a:prstGeom>
          <a:noFill/>
        </p:spPr>
        <p:txBody>
          <a:bodyPr wrap="square" rtlCol="0">
            <a:spAutoFit/>
          </a:bodyPr>
          <a:lstStyle/>
          <a:p>
            <a:r>
              <a:rPr lang="en-US" sz="4800" dirty="0" smtClean="0"/>
              <a:t>Premise</a:t>
            </a:r>
          </a:p>
          <a:p>
            <a:r>
              <a:rPr lang="en-US" sz="4000" dirty="0"/>
              <a:t>The LTER Completeness Recommendation includes concepts the LTER community considers important for creating high quality EML metadata.  Ideally the completeness of LTER metadata should improve over time. The graph below uses a theoretical model to illustrate how metadata completeness is improved over time. This model considers a metadata improvement rate of </a:t>
            </a:r>
            <a:r>
              <a:rPr lang="en-US" sz="4000" dirty="0" smtClean="0"/>
              <a:t>50%, </a:t>
            </a:r>
            <a:r>
              <a:rPr lang="en-US" sz="4000" dirty="0"/>
              <a:t>and shows </a:t>
            </a:r>
            <a:r>
              <a:rPr lang="en-US" sz="4000" dirty="0" smtClean="0"/>
              <a:t>every fourth time step to simulate a </a:t>
            </a:r>
            <a:r>
              <a:rPr lang="en-US" sz="4000" dirty="0"/>
              <a:t>6 month period.</a:t>
            </a:r>
          </a:p>
          <a:p>
            <a:endParaRPr lang="en-US" sz="4000" dirty="0"/>
          </a:p>
          <a:p>
            <a:endParaRPr lang="en-US" sz="4000" dirty="0" smtClean="0"/>
          </a:p>
        </p:txBody>
      </p:sp>
      <p:graphicFrame>
        <p:nvGraphicFramePr>
          <p:cNvPr id="58" name="Chart 57"/>
          <p:cNvGraphicFramePr>
            <a:graphicFrameLocks noGrp="1"/>
          </p:cNvGraphicFramePr>
          <p:nvPr>
            <p:extLst>
              <p:ext uri="{D42A27DB-BD31-4B8C-83A1-F6EECF244321}">
                <p14:modId xmlns:p14="http://schemas.microsoft.com/office/powerpoint/2010/main" val="1038519660"/>
              </p:ext>
            </p:extLst>
          </p:nvPr>
        </p:nvGraphicFramePr>
        <p:xfrm>
          <a:off x="34611610" y="4252639"/>
          <a:ext cx="15339567" cy="9504254"/>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13790</TotalTime>
  <Words>390</Words>
  <Application>Microsoft Macintosh PowerPoint</Application>
  <PresentationFormat>Custom</PresentationFormat>
  <Paragraphs>59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323</cp:revision>
  <dcterms:created xsi:type="dcterms:W3CDTF">2015-11-23T22:19:17Z</dcterms:created>
  <dcterms:modified xsi:type="dcterms:W3CDTF">2016-11-30T20:41:59Z</dcterms:modified>
</cp:coreProperties>
</file>

<file path=docProps/thumbnail.jpeg>
</file>